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DA"/>
    <a:srgbClr val="FF33CC"/>
    <a:srgbClr val="09D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3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49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91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3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01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98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41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6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88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39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C75D-AA26-4753-BA6E-19356D1E8B5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A6EC-0F1D-4B5A-ADFD-E4429CA250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14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b="1" dirty="0">
                <a:solidFill>
                  <a:srgbClr val="1010DA"/>
                </a:solidFill>
                <a:latin typeface="+mn-lt"/>
              </a:rPr>
              <a:t>PAST CONTINUOUS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7B8201C-F4CB-8DB8-D67D-8063B35BA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53946"/>
            <a:ext cx="3404803" cy="94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2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2260" y="5805264"/>
            <a:ext cx="3384375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have </a:t>
            </a:r>
            <a:r>
              <a:rPr lang="hr-HR" sz="4400" b="1" dirty="0">
                <a:solidFill>
                  <a:schemeClr val="bg1"/>
                </a:solidFill>
              </a:rPr>
              <a:t>a</a:t>
            </a:r>
            <a:r>
              <a:rPr lang="hr-HR" sz="4400" b="1" dirty="0">
                <a:solidFill>
                  <a:srgbClr val="FFFF00"/>
                </a:solidFill>
              </a:rPr>
              <a:t> </a:t>
            </a:r>
            <a:r>
              <a:rPr lang="hr-HR" sz="4400" b="1" dirty="0">
                <a:solidFill>
                  <a:schemeClr val="bg1"/>
                </a:solidFill>
              </a:rPr>
              <a:t>picnic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64088" y="5085184"/>
            <a:ext cx="3564396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start </a:t>
            </a:r>
            <a:r>
              <a:rPr lang="hr-HR" sz="4400" b="1" dirty="0">
                <a:solidFill>
                  <a:schemeClr val="bg1"/>
                </a:solidFill>
              </a:rPr>
              <a:t>to rain</a:t>
            </a:r>
          </a:p>
        </p:txBody>
      </p:sp>
      <p:pic>
        <p:nvPicPr>
          <p:cNvPr id="5122" name="Picture 2" descr="F:\šk\prezentacije Way to go 4\past continuous\sh2812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3" y="2709420"/>
            <a:ext cx="4378909" cy="29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šk\prezentacije Way to go 4\past continuous\sh92037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439987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260" y="2008844"/>
            <a:ext cx="1131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we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1052" y="2352641"/>
            <a:ext cx="82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We </a:t>
            </a:r>
            <a:r>
              <a:rPr lang="hr-HR" sz="4000" dirty="0"/>
              <a:t>____________________   </a:t>
            </a:r>
            <a:r>
              <a:rPr lang="hr-HR" sz="4000" dirty="0">
                <a:solidFill>
                  <a:srgbClr val="FFFF00"/>
                </a:solidFill>
              </a:rPr>
              <a:t>when</a:t>
            </a:r>
            <a:r>
              <a:rPr lang="hr-HR" sz="4000" dirty="0"/>
              <a:t>            it __________________.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9758" y="206487"/>
            <a:ext cx="4981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hav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a picnic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048" y="1124744"/>
            <a:ext cx="389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start</a:t>
            </a:r>
            <a:r>
              <a:rPr lang="hr-HR" sz="4000" b="1" dirty="0">
                <a:solidFill>
                  <a:srgbClr val="09D7E1"/>
                </a:solidFill>
              </a:rPr>
              <a:t>ed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to rain</a:t>
            </a:r>
          </a:p>
        </p:txBody>
      </p:sp>
    </p:spTree>
    <p:extLst>
      <p:ext uri="{BB962C8B-B14F-4D97-AF65-F5344CB8AC3E}">
        <p14:creationId xmlns:p14="http://schemas.microsoft.com/office/powerpoint/2010/main" val="27498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096" y="5661248"/>
            <a:ext cx="252028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ski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5805264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break </a:t>
            </a:r>
            <a:r>
              <a:rPr lang="hr-HR" sz="4400" b="1" dirty="0">
                <a:solidFill>
                  <a:schemeClr val="bg1"/>
                </a:solidFill>
              </a:rPr>
              <a:t>her leg</a:t>
            </a:r>
          </a:p>
        </p:txBody>
      </p:sp>
      <p:pic>
        <p:nvPicPr>
          <p:cNvPr id="6146" name="Picture 2" descr="F:\šk\prezentacije Way to go 4\past continuous\sh115041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3852502" cy="25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šk\prezentacije Way to go 4\past continuous\dr178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1776" y="220087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the girl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The girl </a:t>
            </a:r>
            <a:r>
              <a:rPr lang="hr-HR" sz="4000" dirty="0"/>
              <a:t>________________   </a:t>
            </a:r>
            <a:r>
              <a:rPr lang="hr-HR" sz="4000" b="1" dirty="0">
                <a:solidFill>
                  <a:srgbClr val="FFFF00"/>
                </a:solidFill>
              </a:rPr>
              <a:t>while</a:t>
            </a:r>
            <a:r>
              <a:rPr lang="hr-HR" sz="4000" b="1" dirty="0"/>
              <a:t>     </a:t>
            </a:r>
            <a:r>
              <a:rPr lang="hr-HR" sz="4000" dirty="0"/>
              <a:t>       she _____________.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4901" y="204017"/>
            <a:ext cx="362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09D7E1"/>
                </a:solidFill>
              </a:rPr>
              <a:t>broke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her leg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5986" y="1152208"/>
            <a:ext cx="235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ski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28257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544" y="5373215"/>
            <a:ext cx="3240360" cy="8864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hike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see </a:t>
            </a:r>
            <a:r>
              <a:rPr lang="hr-HR" sz="4800" b="1" dirty="0">
                <a:solidFill>
                  <a:schemeClr val="bg1"/>
                </a:solidFill>
              </a:rPr>
              <a:t>a bear</a:t>
            </a:r>
          </a:p>
        </p:txBody>
      </p:sp>
      <p:pic>
        <p:nvPicPr>
          <p:cNvPr id="7170" name="Picture 2" descr="F:\šk\prezentacije Way to go 4\past continuous\sh550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9" y="2852936"/>
            <a:ext cx="3512716" cy="23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šk\prezentacije Way to go 4\past continuous\sh13379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512805" cy="23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952" y="2181001"/>
            <a:ext cx="1503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they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They </a:t>
            </a:r>
            <a:r>
              <a:rPr lang="hr-HR" sz="4000" dirty="0"/>
              <a:t>________________   </a:t>
            </a:r>
            <a:r>
              <a:rPr lang="hr-HR" sz="4000" b="1" dirty="0">
                <a:solidFill>
                  <a:srgbClr val="FFFF00"/>
                </a:solidFill>
              </a:rPr>
              <a:t>when</a:t>
            </a:r>
            <a:r>
              <a:rPr lang="hr-HR" sz="4000" b="1" dirty="0"/>
              <a:t>      </a:t>
            </a:r>
            <a:r>
              <a:rPr lang="hr-HR" sz="4000" dirty="0"/>
              <a:t>      they _____________.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7079" y="225694"/>
            <a:ext cx="2617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hik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6969" y="1136915"/>
            <a:ext cx="299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09D7E1"/>
                </a:solidFill>
              </a:rPr>
              <a:t>saw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a bear</a:t>
            </a:r>
          </a:p>
        </p:txBody>
      </p:sp>
    </p:spTree>
    <p:extLst>
      <p:ext uri="{BB962C8B-B14F-4D97-AF65-F5344CB8AC3E}">
        <p14:creationId xmlns:p14="http://schemas.microsoft.com/office/powerpoint/2010/main" val="28553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4066" y="5935653"/>
            <a:ext cx="3240359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do </a:t>
            </a:r>
            <a:r>
              <a:rPr lang="hr-HR" sz="4000" b="1" dirty="0">
                <a:solidFill>
                  <a:schemeClr val="bg1"/>
                </a:solidFill>
              </a:rPr>
              <a:t>the ironing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hear </a:t>
            </a:r>
            <a:r>
              <a:rPr lang="hr-HR" sz="4000" b="1" dirty="0">
                <a:solidFill>
                  <a:schemeClr val="bg1"/>
                </a:solidFill>
              </a:rPr>
              <a:t>the doorbell</a:t>
            </a:r>
          </a:p>
        </p:txBody>
      </p:sp>
      <p:pic>
        <p:nvPicPr>
          <p:cNvPr id="8194" name="Picture 2" descr="F:\šk\prezentacije Way to go 4\past continuous\sh59584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40" y="3246093"/>
            <a:ext cx="3744416" cy="24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šk\prezentacije Way to go 4\past continuous\sh1804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46092"/>
            <a:ext cx="3901433" cy="24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58421" y="2348880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Susan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chemeClr val="bg1"/>
                </a:solidFill>
              </a:rPr>
              <a:t>Susan </a:t>
            </a:r>
            <a:r>
              <a:rPr lang="hr-HR" sz="4000" dirty="0"/>
              <a:t>___________________   </a:t>
            </a:r>
            <a:r>
              <a:rPr lang="hr-HR" sz="4000" dirty="0">
                <a:solidFill>
                  <a:srgbClr val="FFFF00"/>
                </a:solidFill>
              </a:rPr>
              <a:t>when</a:t>
            </a:r>
            <a:r>
              <a:rPr lang="hr-HR" sz="4000" dirty="0"/>
              <a:t>            she _________________ ringing.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2653" y="188640"/>
            <a:ext cx="470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do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the ironing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4245" y="1152208"/>
            <a:ext cx="4410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09D7E1"/>
                </a:solidFill>
              </a:rPr>
              <a:t>heard </a:t>
            </a:r>
            <a:r>
              <a:rPr lang="hr-HR" sz="4000" dirty="0">
                <a:solidFill>
                  <a:schemeClr val="bg1"/>
                </a:solidFill>
              </a:rPr>
              <a:t>the doorbell</a:t>
            </a:r>
          </a:p>
        </p:txBody>
      </p:sp>
    </p:spTree>
    <p:extLst>
      <p:ext uri="{BB962C8B-B14F-4D97-AF65-F5344CB8AC3E}">
        <p14:creationId xmlns:p14="http://schemas.microsoft.com/office/powerpoint/2010/main" val="22000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4259" y="5611617"/>
            <a:ext cx="3751454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drive </a:t>
            </a:r>
            <a:r>
              <a:rPr lang="hr-HR" sz="4800" b="1" dirty="0">
                <a:solidFill>
                  <a:schemeClr val="bg1"/>
                </a:solidFill>
              </a:rPr>
              <a:t>too fast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342038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stop </a:t>
            </a:r>
            <a:r>
              <a:rPr lang="hr-HR" sz="4800" b="1" dirty="0">
                <a:solidFill>
                  <a:schemeClr val="bg1"/>
                </a:solidFill>
              </a:rPr>
              <a:t>him</a:t>
            </a:r>
          </a:p>
        </p:txBody>
      </p:sp>
      <p:pic>
        <p:nvPicPr>
          <p:cNvPr id="9218" name="Picture 2" descr="F:\šk\prezentacije Way to go 4\past continuous\sh117636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392145" cy="23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šk\prezentacije Way to go 4\past continuous\dr3351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1955633" cy="29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2" y="2060848"/>
            <a:ext cx="2304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Harry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8024" y="2132856"/>
            <a:ext cx="3635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/>
              <a:t>the policeman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b="1" dirty="0">
                <a:solidFill>
                  <a:srgbClr val="FFFF00"/>
                </a:solidFill>
              </a:rPr>
              <a:t>As</a:t>
            </a:r>
            <a:r>
              <a:rPr lang="hr-HR" sz="4000" dirty="0">
                <a:solidFill>
                  <a:schemeClr val="bg1"/>
                </a:solidFill>
              </a:rPr>
              <a:t> Harry </a:t>
            </a:r>
            <a:r>
              <a:rPr lang="hr-HR" sz="4000" dirty="0"/>
              <a:t>__________________,               the policeman ____________.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4" y="211025"/>
            <a:ext cx="470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driv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too fast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5996" y="1124744"/>
            <a:ext cx="389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stop</a:t>
            </a:r>
            <a:r>
              <a:rPr lang="hr-HR" sz="4000" b="1" dirty="0">
                <a:solidFill>
                  <a:srgbClr val="FF33CC"/>
                </a:solidFill>
              </a:rPr>
              <a:t>p</a:t>
            </a:r>
            <a:r>
              <a:rPr lang="hr-HR" sz="4000" b="1" dirty="0">
                <a:solidFill>
                  <a:srgbClr val="09D7E1"/>
                </a:solidFill>
              </a:rPr>
              <a:t>ed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him</a:t>
            </a:r>
          </a:p>
        </p:txBody>
      </p:sp>
    </p:spTree>
    <p:extLst>
      <p:ext uri="{BB962C8B-B14F-4D97-AF65-F5344CB8AC3E}">
        <p14:creationId xmlns:p14="http://schemas.microsoft.com/office/powerpoint/2010/main" val="23289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43354" y="2958336"/>
            <a:ext cx="738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I </a:t>
            </a:r>
            <a:r>
              <a:rPr lang="hr-HR" sz="3600" b="1" dirty="0">
                <a:solidFill>
                  <a:srgbClr val="FF0000"/>
                </a:solidFill>
              </a:rPr>
              <a:t>was sleeping </a:t>
            </a:r>
            <a:r>
              <a:rPr lang="hr-HR" sz="3600" b="1" dirty="0"/>
              <a:t>when you </a:t>
            </a:r>
            <a:r>
              <a:rPr lang="hr-HR" sz="3600" b="1" dirty="0">
                <a:solidFill>
                  <a:srgbClr val="1010DA"/>
                </a:solidFill>
              </a:rPr>
              <a:t>called</a:t>
            </a:r>
            <a:r>
              <a:rPr lang="hr-HR" sz="3600" b="1" dirty="0"/>
              <a:t> me.</a:t>
            </a:r>
          </a:p>
        </p:txBody>
      </p:sp>
      <p:pic>
        <p:nvPicPr>
          <p:cNvPr id="4098" name="Picture 2" descr="http://www.englishpage.com/images/verbs/pastcontinuo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149080"/>
            <a:ext cx="628404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76672"/>
            <a:ext cx="8100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Use the Past Continuous </a:t>
            </a:r>
            <a:r>
              <a:rPr lang="hr-HR" sz="3200" dirty="0"/>
              <a:t>for a longer past</a:t>
            </a:r>
            <a:r>
              <a:rPr lang="en-US" sz="3200" dirty="0"/>
              <a:t> action interrupted</a:t>
            </a:r>
            <a:r>
              <a:rPr lang="hr-HR" sz="3200" dirty="0"/>
              <a:t> by</a:t>
            </a:r>
            <a:r>
              <a:rPr lang="en-US" sz="3200" dirty="0"/>
              <a:t> a shorter action</a:t>
            </a:r>
            <a:r>
              <a:rPr lang="hr-HR" sz="3200" dirty="0"/>
              <a:t>.      Use </a:t>
            </a:r>
            <a:r>
              <a:rPr lang="en-US" sz="3200" dirty="0"/>
              <a:t>the Simple Past</a:t>
            </a:r>
            <a:r>
              <a:rPr lang="hr-HR" sz="3200" dirty="0"/>
              <a:t> for the shorter action</a:t>
            </a:r>
            <a:r>
              <a:rPr lang="en-US" sz="3200" dirty="0"/>
              <a:t>. 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7255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1118"/>
              </p:ext>
            </p:extLst>
          </p:nvPr>
        </p:nvGraphicFramePr>
        <p:xfrm>
          <a:off x="107505" y="980727"/>
          <a:ext cx="8928990" cy="158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79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Susan &amp;  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</a:rPr>
                        <a:t>Tom &amp; Ann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Arial" pitchFamily="34" charset="0"/>
                          <a:cs typeface="Arial" pitchFamily="34" charset="0"/>
                        </a:rPr>
                        <a:t>8:00 – </a:t>
                      </a:r>
                      <a:r>
                        <a:rPr lang="hr-HR" sz="2000" b="1" baseline="0" dirty="0">
                          <a:latin typeface="Arial" pitchFamily="34" charset="0"/>
                          <a:cs typeface="Arial" pitchFamily="34" charset="0"/>
                        </a:rPr>
                        <a:t> 8:45</a:t>
                      </a:r>
                      <a:endParaRPr lang="hr-H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Arial" pitchFamily="34" charset="0"/>
                          <a:cs typeface="Arial" pitchFamily="34" charset="0"/>
                        </a:rPr>
                        <a:t>8:50 – 9:35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latin typeface="Arial" pitchFamily="34" charset="0"/>
                          <a:cs typeface="Arial" pitchFamily="34" charset="0"/>
                        </a:rPr>
                        <a:t>9:40 – 10:25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9572" y="260648"/>
            <a:ext cx="763284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What were they doing at 9 o’clock?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780928"/>
            <a:ext cx="856895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/>
              <a:t>Susan and David </a:t>
            </a:r>
            <a:r>
              <a:rPr lang="hr-HR" sz="2800" b="1" dirty="0">
                <a:solidFill>
                  <a:srgbClr val="FF0000"/>
                </a:solidFill>
              </a:rPr>
              <a:t>were</a:t>
            </a:r>
            <a:r>
              <a:rPr lang="hr-HR" sz="2800" b="1" dirty="0"/>
              <a:t> play</a:t>
            </a:r>
            <a:r>
              <a:rPr lang="hr-HR" sz="2800" b="1" dirty="0">
                <a:solidFill>
                  <a:srgbClr val="FF0000"/>
                </a:solidFill>
              </a:rPr>
              <a:t>ing</a:t>
            </a:r>
            <a:r>
              <a:rPr lang="hr-HR" sz="2800" b="1" dirty="0"/>
              <a:t> volleyball.</a:t>
            </a:r>
          </a:p>
          <a:p>
            <a:pPr>
              <a:lnSpc>
                <a:spcPct val="150000"/>
              </a:lnSpc>
            </a:pPr>
            <a:r>
              <a:rPr lang="hr-HR" sz="2800" b="1" dirty="0"/>
              <a:t>John </a:t>
            </a:r>
            <a:r>
              <a:rPr lang="hr-HR" sz="2800" b="1" dirty="0">
                <a:solidFill>
                  <a:srgbClr val="FF0000"/>
                </a:solidFill>
              </a:rPr>
              <a:t>was</a:t>
            </a:r>
            <a:r>
              <a:rPr lang="hr-HR" sz="2800" b="1" dirty="0"/>
              <a:t> _______________.</a:t>
            </a:r>
          </a:p>
          <a:p>
            <a:pPr>
              <a:lnSpc>
                <a:spcPct val="150000"/>
              </a:lnSpc>
            </a:pPr>
            <a:r>
              <a:rPr lang="hr-HR" sz="2800" b="1" dirty="0"/>
              <a:t>Mary _________________ the flute.</a:t>
            </a:r>
          </a:p>
          <a:p>
            <a:pPr>
              <a:lnSpc>
                <a:spcPct val="150000"/>
              </a:lnSpc>
            </a:pPr>
            <a:r>
              <a:rPr lang="hr-HR" sz="2800" b="1" dirty="0"/>
              <a:t>Tom and Ann ________________ about British kings and queens.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3573016"/>
            <a:ext cx="123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/>
              <a:t>paint</a:t>
            </a:r>
            <a:r>
              <a:rPr lang="hr-HR" sz="24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4149080"/>
            <a:ext cx="167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was</a:t>
            </a:r>
            <a:r>
              <a:rPr lang="hr-HR" sz="2400" b="1" dirty="0"/>
              <a:t> play</a:t>
            </a:r>
            <a:r>
              <a:rPr lang="hr-HR" sz="24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4797152"/>
            <a:ext cx="198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were</a:t>
            </a:r>
            <a:r>
              <a:rPr lang="hr-HR" sz="2400" b="1" dirty="0"/>
              <a:t> study</a:t>
            </a:r>
            <a:r>
              <a:rPr lang="hr-HR" sz="2400" b="1" dirty="0">
                <a:solidFill>
                  <a:srgbClr val="FF0000"/>
                </a:solidFill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168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92" y="476672"/>
            <a:ext cx="9073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altLang="sr-Latn-RS" sz="4400" dirty="0"/>
              <a:t>p</a:t>
            </a:r>
            <a:r>
              <a:rPr lang="en-US" altLang="sr-Latn-RS" sz="4400" dirty="0" err="1"/>
              <a:t>ast</a:t>
            </a:r>
            <a:r>
              <a:rPr lang="en-US" altLang="sr-Latn-RS" sz="4400" dirty="0"/>
              <a:t> actions that were in progress </a:t>
            </a:r>
            <a:r>
              <a:rPr lang="hr-HR" altLang="sr-Latn-RS" sz="4400" dirty="0"/>
              <a:t> </a:t>
            </a:r>
            <a:r>
              <a:rPr lang="en-US" altLang="sr-Latn-RS" sz="4400" dirty="0"/>
              <a:t>at a particular time in the past</a:t>
            </a:r>
            <a:endParaRPr lang="en-US" altLang="sr-Latn-R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87624" y="4165285"/>
            <a:ext cx="66247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 flipH="1">
            <a:off x="4126017" y="4221088"/>
            <a:ext cx="602353" cy="67364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416994" y="4894732"/>
            <a:ext cx="20219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B050"/>
                </a:solidFill>
              </a:rPr>
              <a:t>9 o’clock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9424" y="233479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He </a:t>
            </a:r>
            <a:r>
              <a:rPr lang="hr-HR" sz="3600" b="1" dirty="0">
                <a:solidFill>
                  <a:srgbClr val="FF0000"/>
                </a:solidFill>
              </a:rPr>
              <a:t>was </a:t>
            </a:r>
            <a:r>
              <a:rPr lang="hr-HR" sz="3600" b="1" dirty="0"/>
              <a:t>paint</a:t>
            </a:r>
            <a:r>
              <a:rPr lang="hr-HR" sz="3600" b="1" dirty="0">
                <a:solidFill>
                  <a:srgbClr val="FF0000"/>
                </a:solidFill>
              </a:rPr>
              <a:t>ing</a:t>
            </a:r>
            <a:r>
              <a:rPr lang="hr-HR" sz="3600" b="1" dirty="0"/>
              <a:t>.</a:t>
            </a:r>
          </a:p>
          <a:p>
            <a:r>
              <a:rPr lang="hr-HR" sz="3600" b="1" dirty="0"/>
              <a:t>They </a:t>
            </a:r>
            <a:r>
              <a:rPr lang="hr-HR" sz="3600" b="1" dirty="0">
                <a:solidFill>
                  <a:srgbClr val="FF0000"/>
                </a:solidFill>
              </a:rPr>
              <a:t>were </a:t>
            </a:r>
            <a:r>
              <a:rPr lang="hr-HR" sz="3600" b="1" dirty="0"/>
              <a:t>study</a:t>
            </a:r>
            <a:r>
              <a:rPr lang="hr-HR" sz="3600" b="1" dirty="0">
                <a:solidFill>
                  <a:srgbClr val="FF0000"/>
                </a:solidFill>
              </a:rPr>
              <a:t>ing</a:t>
            </a:r>
            <a:r>
              <a:rPr lang="hr-HR" sz="32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67272"/>
            <a:ext cx="4464496" cy="41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7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šk\prezentacije Way to go 4\past continuous\sh2443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0" y="2248308"/>
            <a:ext cx="464742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šk\prezentacije Way to go 4\past continuous\sh184985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36" y="2204674"/>
            <a:ext cx="2808312" cy="35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5527" y="5335381"/>
            <a:ext cx="2520280" cy="10081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read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16275" y="5806552"/>
            <a:ext cx="4752528" cy="92234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study </a:t>
            </a:r>
            <a:r>
              <a:rPr lang="hr-HR" sz="4400" b="1" dirty="0">
                <a:solidFill>
                  <a:schemeClr val="bg1"/>
                </a:solidFill>
              </a:rPr>
              <a:t>for the test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/>
              <a:t>My sister _____________ </a:t>
            </a: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            my brother _____________for the test.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420888"/>
            <a:ext cx="189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My sister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8775" y="2248308"/>
            <a:ext cx="2315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My brother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896" y="200834"/>
            <a:ext cx="2705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read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1713" y="1149304"/>
            <a:ext cx="2917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study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38156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5948" y="5700445"/>
            <a:ext cx="3363964" cy="88327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watch </a:t>
            </a:r>
            <a:r>
              <a:rPr lang="hr-HR" sz="4400" b="1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rgbClr val="FFFF00"/>
                </a:solidFill>
              </a:rPr>
              <a:t>have </a:t>
            </a:r>
            <a:r>
              <a:rPr lang="hr-HR" sz="4800" b="1" dirty="0">
                <a:solidFill>
                  <a:schemeClr val="bg1"/>
                </a:solidFill>
              </a:rPr>
              <a:t>dinner</a:t>
            </a:r>
          </a:p>
        </p:txBody>
      </p:sp>
      <p:pic>
        <p:nvPicPr>
          <p:cNvPr id="1028" name="Picture 4" descr="F:\šk\prezentacije Way to go 4\past continuous\sh90198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6" y="2952113"/>
            <a:ext cx="3588318" cy="263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šk\prezentacije Way to go 4\past continuous\sh41145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026462"/>
            <a:ext cx="3994447" cy="266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5948" y="2239997"/>
            <a:ext cx="2384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The Browns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0644" y="226469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The Taylors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/>
              <a:t>The Browns _________________ </a:t>
            </a: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            the Taylors ___________________.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7844" y="25647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watch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 </a:t>
            </a:r>
            <a:r>
              <a:rPr lang="hr-HR" sz="40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4130" y="1181328"/>
            <a:ext cx="447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hav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 </a:t>
            </a:r>
            <a:r>
              <a:rPr lang="hr-HR" sz="4000" dirty="0">
                <a:solidFill>
                  <a:schemeClr val="bg1"/>
                </a:solidFill>
              </a:rPr>
              <a:t>dinner</a:t>
            </a:r>
          </a:p>
        </p:txBody>
      </p:sp>
    </p:spTree>
    <p:extLst>
      <p:ext uri="{BB962C8B-B14F-4D97-AF65-F5344CB8AC3E}">
        <p14:creationId xmlns:p14="http://schemas.microsoft.com/office/powerpoint/2010/main" val="29540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6059" y="5872025"/>
            <a:ext cx="252028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sleep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21246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listen </a:t>
            </a:r>
            <a:r>
              <a:rPr lang="hr-HR" sz="4000" b="1" dirty="0">
                <a:solidFill>
                  <a:schemeClr val="bg1"/>
                </a:solidFill>
              </a:rPr>
              <a:t>to music</a:t>
            </a:r>
          </a:p>
        </p:txBody>
      </p:sp>
      <p:pic>
        <p:nvPicPr>
          <p:cNvPr id="2050" name="Picture 2" descr="F:\šk\prezentacije Way to go 4\past continuous\sh10708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8" y="3034216"/>
            <a:ext cx="3729686" cy="25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šk\prezentacije Way to go 4\past continuous\sh1524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40833"/>
            <a:ext cx="2550363" cy="38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819" y="2143307"/>
            <a:ext cx="58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220486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My friend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188640"/>
            <a:ext cx="8856984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______________,  my friend ________________________.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116" y="202163"/>
            <a:ext cx="3122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I </a:t>
            </a:r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sleep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6159" y="1124744"/>
            <a:ext cx="5208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listen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 </a:t>
            </a:r>
            <a:r>
              <a:rPr lang="hr-HR" sz="4000" dirty="0">
                <a:solidFill>
                  <a:schemeClr val="bg1"/>
                </a:solidFill>
              </a:rPr>
              <a:t>to music</a:t>
            </a:r>
          </a:p>
        </p:txBody>
      </p:sp>
    </p:spTree>
    <p:extLst>
      <p:ext uri="{BB962C8B-B14F-4D97-AF65-F5344CB8AC3E}">
        <p14:creationId xmlns:p14="http://schemas.microsoft.com/office/powerpoint/2010/main" val="19868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5930374"/>
            <a:ext cx="2304255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run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04923" y="5936019"/>
            <a:ext cx="3852428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play </a:t>
            </a:r>
            <a:r>
              <a:rPr lang="hr-HR" sz="4400" b="1" dirty="0">
                <a:solidFill>
                  <a:schemeClr val="bg1"/>
                </a:solidFill>
              </a:rPr>
              <a:t>tennis</a:t>
            </a:r>
          </a:p>
        </p:txBody>
      </p:sp>
      <p:pic>
        <p:nvPicPr>
          <p:cNvPr id="3074" name="Picture 2" descr="F:\šk\prezentacije Way to go 4\past continuous\sh2386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744416" cy="294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šk\prezentacije Way to go 4\past continuous\sh2671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5364088" y="2780928"/>
            <a:ext cx="2338010" cy="29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60" y="2008844"/>
            <a:ext cx="11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we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2085277"/>
            <a:ext cx="113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you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7026" y="104802"/>
            <a:ext cx="8939470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_____________________,           ________________________.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9116" y="202163"/>
            <a:ext cx="385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we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run</a:t>
            </a:r>
            <a:r>
              <a:rPr lang="hr-HR" sz="4000" b="1" dirty="0">
                <a:solidFill>
                  <a:srgbClr val="FF33CC"/>
                </a:solidFill>
              </a:rPr>
              <a:t>n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3085" y="1062449"/>
            <a:ext cx="565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you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were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play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tennis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7772" y="5897419"/>
            <a:ext cx="4068452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solidFill>
                  <a:srgbClr val="FFFF00"/>
                </a:solidFill>
              </a:rPr>
              <a:t>wash up</a:t>
            </a: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35996" y="5935653"/>
            <a:ext cx="450050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</a:rPr>
              <a:t>clean </a:t>
            </a:r>
            <a:r>
              <a:rPr lang="hr-HR" sz="4400" b="1" dirty="0">
                <a:solidFill>
                  <a:schemeClr val="bg1"/>
                </a:solidFill>
              </a:rPr>
              <a:t>the window</a:t>
            </a:r>
            <a:endParaRPr lang="hr-HR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šk\prezentacije Way to go 4\past continuous\Fotolia_8905426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2153264" cy="30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šk\prezentacije Way to go 4\past continuous\_134118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2498415" cy="313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Miss White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9888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Mrs Smith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026" y="104802"/>
            <a:ext cx="8939470" cy="187220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4000" dirty="0"/>
              <a:t>___________________________ </a:t>
            </a:r>
            <a:r>
              <a:rPr lang="hr-HR" sz="4000" dirty="0">
                <a:solidFill>
                  <a:srgbClr val="FFFF00"/>
                </a:solidFill>
              </a:rPr>
              <a:t>while</a:t>
            </a:r>
            <a:r>
              <a:rPr lang="hr-HR" sz="4000" dirty="0"/>
              <a:t>           ________________________________.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3136" y="104802"/>
            <a:ext cx="6032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Miss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White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wash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332" y="1067659"/>
            <a:ext cx="795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Mrs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Smith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b="1" dirty="0">
                <a:solidFill>
                  <a:srgbClr val="FF0000"/>
                </a:solidFill>
              </a:rPr>
              <a:t>was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clean</a:t>
            </a:r>
            <a:r>
              <a:rPr lang="hr-HR" sz="4000" b="1" dirty="0">
                <a:solidFill>
                  <a:srgbClr val="FF0000"/>
                </a:solidFill>
              </a:rPr>
              <a:t>ing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>
                <a:solidFill>
                  <a:schemeClr val="bg1"/>
                </a:solidFill>
              </a:rPr>
              <a:t>the window</a:t>
            </a:r>
          </a:p>
        </p:txBody>
      </p:sp>
    </p:spTree>
    <p:extLst>
      <p:ext uri="{BB962C8B-B14F-4D97-AF65-F5344CB8AC3E}">
        <p14:creationId xmlns:p14="http://schemas.microsoft.com/office/powerpoint/2010/main" val="39534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1540" y="263517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I </a:t>
            </a:r>
            <a:r>
              <a:rPr lang="hr-HR" sz="3600" b="1" dirty="0">
                <a:solidFill>
                  <a:srgbClr val="FF0000"/>
                </a:solidFill>
              </a:rPr>
              <a:t>was sleeping </a:t>
            </a:r>
            <a:r>
              <a:rPr lang="hr-HR" sz="3600" b="1" dirty="0"/>
              <a:t>while you </a:t>
            </a:r>
            <a:r>
              <a:rPr lang="hr-HR" sz="3600" b="1" dirty="0">
                <a:solidFill>
                  <a:srgbClr val="00B050"/>
                </a:solidFill>
              </a:rPr>
              <a:t>were watching </a:t>
            </a:r>
            <a:r>
              <a:rPr lang="hr-HR" sz="3600" b="1" dirty="0"/>
              <a:t>TV.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9836" y="54868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altLang="sr-Latn-RS" sz="4000" dirty="0"/>
              <a:t>t</a:t>
            </a:r>
            <a:r>
              <a:rPr lang="en-US" altLang="sr-Latn-RS" sz="4000" dirty="0" err="1"/>
              <a:t>wo</a:t>
            </a:r>
            <a:r>
              <a:rPr lang="en-US" altLang="sr-Latn-RS" sz="4000" dirty="0"/>
              <a:t> (or more) </a:t>
            </a:r>
            <a:r>
              <a:rPr lang="hr-HR" altLang="sr-Latn-RS" sz="4000" b="1" dirty="0"/>
              <a:t>past</a:t>
            </a:r>
            <a:r>
              <a:rPr lang="hr-HR" altLang="sr-Latn-RS" sz="4000" dirty="0"/>
              <a:t> </a:t>
            </a:r>
            <a:r>
              <a:rPr lang="en-US" altLang="sr-Latn-RS" sz="4000" dirty="0"/>
              <a:t>actions that were in progress </a:t>
            </a:r>
            <a:r>
              <a:rPr lang="en-US" altLang="sr-Latn-RS" sz="4000" b="1" dirty="0"/>
              <a:t>at the same time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54533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1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355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PAST CONTINUOUS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CONTINUOUS</dc:title>
  <dc:creator>tiho</dc:creator>
  <cp:lastModifiedBy>Sanja Ivoš</cp:lastModifiedBy>
  <cp:revision>32</cp:revision>
  <dcterms:created xsi:type="dcterms:W3CDTF">2015-07-30T11:51:56Z</dcterms:created>
  <dcterms:modified xsi:type="dcterms:W3CDTF">2022-09-02T08:51:24Z</dcterms:modified>
</cp:coreProperties>
</file>